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476" r:id="rId2"/>
    <p:sldId id="432" r:id="rId3"/>
    <p:sldId id="462" r:id="rId4"/>
    <p:sldId id="500" r:id="rId5"/>
    <p:sldId id="501" r:id="rId6"/>
    <p:sldId id="503" r:id="rId7"/>
    <p:sldId id="504" r:id="rId8"/>
    <p:sldId id="502" r:id="rId9"/>
    <p:sldId id="494" r:id="rId10"/>
    <p:sldId id="463" r:id="rId11"/>
    <p:sldId id="464" r:id="rId12"/>
    <p:sldId id="491" r:id="rId13"/>
    <p:sldId id="479" r:id="rId14"/>
    <p:sldId id="460" r:id="rId15"/>
    <p:sldId id="440" r:id="rId16"/>
    <p:sldId id="493" r:id="rId17"/>
    <p:sldId id="467" r:id="rId18"/>
    <p:sldId id="507" r:id="rId19"/>
    <p:sldId id="465" r:id="rId20"/>
    <p:sldId id="480" r:id="rId21"/>
    <p:sldId id="499" r:id="rId22"/>
    <p:sldId id="508" r:id="rId23"/>
    <p:sldId id="468" r:id="rId24"/>
    <p:sldId id="484" r:id="rId25"/>
    <p:sldId id="486" r:id="rId26"/>
    <p:sldId id="509" r:id="rId27"/>
    <p:sldId id="458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4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FAC"/>
    <a:srgbClr val="1507E7"/>
    <a:srgbClr val="030000"/>
    <a:srgbClr val="0F19FF"/>
    <a:srgbClr val="D28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2" autoAdjust="0"/>
    <p:restoredTop sz="94915"/>
  </p:normalViewPr>
  <p:slideViewPr>
    <p:cSldViewPr snapToGrid="0" snapToObjects="1">
      <p:cViewPr varScale="1">
        <p:scale>
          <a:sx n="89" d="100"/>
          <a:sy n="89" d="100"/>
        </p:scale>
        <p:origin x="160" y="544"/>
      </p:cViewPr>
      <p:guideLst>
        <p:guide orient="horz" pos="2160"/>
        <p:guide pos="14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23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27B758E-380E-674B-8C4E-3220F752DC53}" type="datetime1">
              <a:rPr lang="en-US"/>
              <a:pPr>
                <a:defRPr/>
              </a:pPr>
              <a:t>3/21/22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13BDF-1167-BD47-91D1-EF74F2BB9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13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559656-7EB7-5F48-B1AB-5E67AEF6F7F9}" type="datetime1">
              <a:rPr lang="en-US"/>
              <a:pPr>
                <a:defRPr/>
              </a:pPr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DE2622-EEE1-744B-9958-F765315E4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25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8738" y="1295400"/>
            <a:ext cx="7815262" cy="414972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algn="ctr" defTabSz="914400">
              <a:spcBef>
                <a:spcPts val="2000"/>
              </a:spcBef>
              <a:buClr>
                <a:srgbClr val="6FB7D7"/>
              </a:buClr>
              <a:buSzPct val="110000"/>
              <a:buFont typeface="Wingdings 2" charset="0"/>
              <a:buNone/>
              <a:defRPr/>
            </a:pPr>
            <a:endParaRPr lang="en-US" sz="3200" dirty="0">
              <a:solidFill>
                <a:srgbClr val="595959"/>
              </a:solidFill>
              <a:latin typeface="News Gothic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Anh </a:t>
            </a:r>
            <a:r>
              <a:rPr lang="en-AU" dirty="0" err="1"/>
              <a:t>Vio</a:t>
            </a:r>
            <a:r>
              <a:rPr lang="en-AU" dirty="0"/>
              <a:t>    </a:t>
            </a:r>
            <a:fld id="{34199234-A25A-904C-9B74-56A4A07707A6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COMP20007.Workshop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4906F-796F-DF40-BE2B-4D01E12B5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920750"/>
          </a:xfrm>
        </p:spPr>
        <p:txBody>
          <a:bodyPr/>
          <a:lstStyle>
            <a:lvl1pPr>
              <a:defRPr b="1" cap="none" spc="0">
                <a:ln w="1905"/>
                <a:solidFill>
                  <a:srgbClr val="1507E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1143000"/>
            <a:ext cx="8623300" cy="4800600"/>
          </a:xfrm>
        </p:spPr>
        <p:txBody>
          <a:bodyPr/>
          <a:lstStyle>
            <a:lvl1pPr>
              <a:defRPr sz="28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>
              <a:defRPr sz="24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2pPr>
            <a:lvl3pPr>
              <a:defRPr sz="24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3pPr>
            <a:lvl4pPr>
              <a:defRPr sz="20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4pPr>
            <a:lvl5pPr>
              <a:defRPr sz="20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275388"/>
            <a:ext cx="218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10808-8E44-6F46-B441-732A53FE4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 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9275" y="1244600"/>
            <a:ext cx="8042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AU" dirty="0"/>
              <a:t>Anh Vo    </a:t>
            </a:r>
            <a:fld id="{C36B4625-443B-BA4A-9C4D-9655F853EDD2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688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COMP20007.Workshop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7A591D-BE1D-B04A-BB41-513A4B216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ln w="1905"/>
          <a:solidFill>
            <a:srgbClr val="1507E7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8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charset="0"/>
        <a:buChar char=""/>
        <a:defRPr sz="24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4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charset="0"/>
        <a:buChar char=""/>
        <a:defRPr sz="20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0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65113" y="77145"/>
            <a:ext cx="8623300" cy="76935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News Gothic MT" charset="0"/>
              </a:rPr>
              <a:t>Week 4: Exhaustive Search, Recurrences, Graphs</a:t>
            </a:r>
          </a:p>
        </p:txBody>
      </p:sp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 dirty="0">
                <a:solidFill>
                  <a:schemeClr val="bg1"/>
                </a:solidFill>
              </a:rPr>
              <a:t>Anh Vo    </a:t>
            </a:r>
            <a:fld id="{465B1516-81C4-524D-A0C2-C8A80DF0B22D}" type="datetime4">
              <a:rPr lang="en-AU" sz="1200" smtClean="0">
                <a:solidFill>
                  <a:schemeClr val="bg1"/>
                </a:solidFill>
              </a:rPr>
              <a:t>21 March 2022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solidFill>
                  <a:schemeClr val="bg1"/>
                </a:solidFill>
              </a:rPr>
              <a:t>COMP20005.Workshop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2722B83-05D9-2C4B-9F78-99A6C46D0F70}" type="slidenum">
              <a:rPr lang="en-US" sz="3600">
                <a:solidFill>
                  <a:schemeClr val="bg1"/>
                </a:solidFill>
              </a:rPr>
              <a:pPr eaLnBrk="1" hangingPunct="1"/>
              <a:t>1</a:t>
            </a:fld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189" y="3809115"/>
            <a:ext cx="8915400" cy="1448686"/>
          </a:xfrm>
          <a:prstGeom prst="roundRect">
            <a:avLst/>
          </a:prstGeom>
          <a:solidFill>
            <a:srgbClr val="FFFF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Narrow"/>
                <a:cs typeface="Arial Narrow"/>
                <a:sym typeface="Wingdings"/>
              </a:rPr>
              <a:t>Lab</a:t>
            </a:r>
            <a:r>
              <a:rPr lang="en-US" sz="2000" b="1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Questions with racecar last week?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Create linked list module &amp; test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Create minimal-effort stack module &amp; test it</a:t>
            </a:r>
          </a:p>
          <a:p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4300" y="671236"/>
            <a:ext cx="8915400" cy="3010427"/>
          </a:xfrm>
          <a:prstGeom prst="round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Narrow"/>
                <a:cs typeface="Arial Narrow"/>
                <a:sym typeface="Wingdings"/>
              </a:rPr>
              <a:t>Recurrences: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Recurrence for </a:t>
            </a:r>
            <a:r>
              <a:rPr lang="en-US" sz="2000" dirty="0" err="1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mergesort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([optional] Q4.2)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Solving some recurrences (Q4.1) </a:t>
            </a:r>
          </a:p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 Narrow"/>
                <a:cs typeface="Arial Narrow"/>
                <a:sym typeface="Wingdings"/>
              </a:rPr>
              <a:t>Exhaustive search: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Subset-sum problem (Problem Q4.3)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[time permitted] Partition problem (Problem Q4.4)</a:t>
            </a:r>
          </a:p>
          <a:p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 Narrow"/>
                <a:cs typeface="Arial Narrow"/>
                <a:sym typeface="Wingdings"/>
              </a:rPr>
              <a:t>Graphs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 Narrow"/>
                <a:cs typeface="Arial Narrow"/>
                <a:sym typeface="Wingdings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Representation ( 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 pitchFamily="2" charset="2"/>
              </a:rPr>
              <a:t>Q4.5, Q4.6)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 pitchFamily="2" charset="2"/>
              </a:rPr>
              <a:t>[time permitted] Sparse &amp; dense graphs (Problem Q4.7)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Arial Narrow"/>
              <a:cs typeface="Arial Narrow"/>
              <a:sym typeface="Wingding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412073-8C07-3643-BE3D-B964F714A7EB}"/>
              </a:ext>
            </a:extLst>
          </p:cNvPr>
          <p:cNvSpPr/>
          <p:nvPr/>
        </p:nvSpPr>
        <p:spPr>
          <a:xfrm>
            <a:off x="114300" y="5385253"/>
            <a:ext cx="8915400" cy="1448686"/>
          </a:xfrm>
          <a:prstGeom prst="roundRect">
            <a:avLst/>
          </a:prstGeom>
          <a:solidFill>
            <a:srgbClr val="FFFF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Narrow"/>
                <a:cs typeface="Arial Narrow"/>
                <a:sym typeface="Wingdings"/>
              </a:rPr>
              <a:t>Events</a:t>
            </a:r>
            <a:r>
              <a:rPr lang="en-US" sz="2000" b="1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Mid-semester test in Week 5, worth 10%.</a:t>
            </a:r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Assignment 1, due around Week 6, worth 10%.</a:t>
            </a:r>
          </a:p>
        </p:txBody>
      </p:sp>
    </p:spTree>
    <p:extLst>
      <p:ext uri="{BB962C8B-B14F-4D97-AF65-F5344CB8AC3E}">
        <p14:creationId xmlns:p14="http://schemas.microsoft.com/office/powerpoint/2010/main" val="95193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4.3: subset-sum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</a:rPr>
              <a:t>Design an exhaustive-search algorithm to solve the following problem: Given a set </a:t>
            </a:r>
            <a:r>
              <a:rPr lang="en-US" sz="2000" i="1" dirty="0">
                <a:effectLst/>
                <a:latin typeface="Cambria Math"/>
                <a:cs typeface="Cambria Math"/>
              </a:rPr>
              <a:t>S</a:t>
            </a:r>
            <a:r>
              <a:rPr lang="en-US" sz="2000" dirty="0">
                <a:effectLst/>
              </a:rPr>
              <a:t> of </a:t>
            </a:r>
            <a:r>
              <a:rPr lang="en-US" sz="2000" i="1" dirty="0">
                <a:effectLst/>
                <a:latin typeface="Cambria Math"/>
                <a:cs typeface="Cambria Math"/>
              </a:rPr>
              <a:t>n</a:t>
            </a:r>
            <a:r>
              <a:rPr lang="en-US" sz="2000" dirty="0">
                <a:effectLst/>
              </a:rPr>
              <a:t> positive integers and a positive integer </a:t>
            </a:r>
            <a:r>
              <a:rPr lang="en-US" sz="2000" i="1" dirty="0">
                <a:effectLst/>
                <a:latin typeface="Cambria Math"/>
                <a:cs typeface="Cambria Math"/>
              </a:rPr>
              <a:t>t</a:t>
            </a:r>
            <a:r>
              <a:rPr lang="en-US" sz="2000" dirty="0">
                <a:effectLst/>
              </a:rPr>
              <a:t>, does there exist a subset </a:t>
            </a:r>
            <a:r>
              <a:rPr lang="en-US" sz="2000" i="1" dirty="0">
                <a:effectLst/>
                <a:latin typeface="Cambria Math"/>
                <a:cs typeface="Cambria Math"/>
              </a:rPr>
              <a:t>S′ ⊆ S </a:t>
            </a:r>
            <a:r>
              <a:rPr lang="en-US" sz="2000" dirty="0">
                <a:effectLst/>
              </a:rPr>
              <a:t>such that the sum of the elements in </a:t>
            </a:r>
            <a:r>
              <a:rPr lang="en-US" sz="2000" i="1" dirty="0">
                <a:effectLst/>
                <a:latin typeface="Cambria Math"/>
                <a:cs typeface="Cambria Math"/>
              </a:rPr>
              <a:t>S′</a:t>
            </a:r>
            <a:r>
              <a:rPr lang="en-US" sz="2000" dirty="0">
                <a:effectLst/>
              </a:rPr>
              <a:t> equals </a:t>
            </a:r>
            <a:r>
              <a:rPr lang="en-US" sz="2000" i="1" dirty="0">
                <a:effectLst/>
                <a:latin typeface="Cambria Math"/>
                <a:cs typeface="Cambria Math"/>
              </a:rPr>
              <a:t>t</a:t>
            </a:r>
            <a:r>
              <a:rPr lang="en-US" sz="2000" dirty="0">
                <a:effectLst/>
              </a:rPr>
              <a:t>, i.e.,</a:t>
            </a:r>
            <a:br>
              <a:rPr lang="en-US" sz="2000" dirty="0">
                <a:effectLst/>
              </a:rPr>
            </a:b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r>
              <a:rPr lang="en-US" sz="2000" dirty="0">
                <a:effectLst/>
              </a:rPr>
              <a:t>If so, output the elements of this subset </a:t>
            </a:r>
            <a:r>
              <a:rPr lang="en-US" sz="2000" i="1" dirty="0">
                <a:solidFill>
                  <a:srgbClr val="0070C0"/>
                </a:solidFill>
                <a:effectLst/>
                <a:latin typeface="Cambria Math"/>
              </a:rPr>
              <a:t>S′</a:t>
            </a:r>
            <a:r>
              <a:rPr lang="en-US" sz="2000" dirty="0">
                <a:effectLst/>
              </a:rPr>
              <a:t>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effectLst/>
              </a:rPr>
              <a:t>Assume that the set is provided as an array of length </a:t>
            </a:r>
            <a:r>
              <a:rPr lang="en-US" sz="2000" i="1" dirty="0">
                <a:solidFill>
                  <a:srgbClr val="0070C0"/>
                </a:solidFill>
                <a:effectLst/>
                <a:latin typeface="Cambria Math"/>
                <a:cs typeface="Cambria Math"/>
              </a:rPr>
              <a:t>n</a:t>
            </a:r>
            <a:r>
              <a:rPr lang="en-US" sz="2000" dirty="0">
                <a:effectLst/>
              </a:rPr>
              <a:t>. An example input may be </a:t>
            </a:r>
            <a:r>
              <a:rPr lang="en-US" sz="2000" i="1" dirty="0">
                <a:solidFill>
                  <a:srgbClr val="0070C0"/>
                </a:solidFill>
                <a:effectLst/>
                <a:latin typeface="Cambria Math"/>
              </a:rPr>
              <a:t>S</a:t>
            </a:r>
            <a:r>
              <a:rPr lang="en-US" sz="2000" dirty="0">
                <a:effectLst/>
              </a:rPr>
              <a:t> = </a:t>
            </a:r>
            <a:r>
              <a:rPr lang="en-US" sz="2000" dirty="0">
                <a:solidFill>
                  <a:srgbClr val="080FAC"/>
                </a:solidFill>
                <a:effectLst/>
                <a:latin typeface="Courier"/>
              </a:rPr>
              <a:t>{</a:t>
            </a:r>
            <a:r>
              <a:rPr lang="en-US" sz="2000" dirty="0">
                <a:solidFill>
                  <a:srgbClr val="080FAC"/>
                </a:solidFill>
                <a:effectLst/>
                <a:latin typeface="Courier"/>
                <a:cs typeface="Courier"/>
              </a:rPr>
              <a:t>1,8,4,2,9}</a:t>
            </a:r>
            <a:r>
              <a:rPr lang="en-US" sz="2000" dirty="0">
                <a:effectLst/>
              </a:rPr>
              <a:t> and </a:t>
            </a:r>
            <a:r>
              <a:rPr lang="en-US" sz="2000" i="1" dirty="0">
                <a:solidFill>
                  <a:srgbClr val="0070C0"/>
                </a:solidFill>
                <a:effectLst/>
                <a:latin typeface="Cambria Math"/>
              </a:rPr>
              <a:t>t </a:t>
            </a:r>
            <a:r>
              <a:rPr lang="en-US" sz="2000" dirty="0">
                <a:effectLst/>
              </a:rPr>
              <a:t>= </a:t>
            </a:r>
            <a:r>
              <a:rPr lang="en-US" sz="2000" dirty="0">
                <a:solidFill>
                  <a:srgbClr val="080FAC"/>
                </a:solidFill>
                <a:effectLst/>
                <a:latin typeface="Courier"/>
              </a:rPr>
              <a:t>7</a:t>
            </a:r>
            <a:r>
              <a:rPr lang="en-US" sz="2000" dirty="0">
                <a:effectLst/>
              </a:rPr>
              <a:t>, in which case the answer is Yes and the subset would be </a:t>
            </a:r>
            <a:r>
              <a:rPr lang="en-US" sz="2000" i="1" dirty="0">
                <a:solidFill>
                  <a:srgbClr val="0070C0"/>
                </a:solidFill>
                <a:effectLst/>
                <a:latin typeface="Cambria Math"/>
              </a:rPr>
              <a:t>S′ </a:t>
            </a:r>
            <a:r>
              <a:rPr lang="en-US" sz="2000" dirty="0">
                <a:effectLst/>
              </a:rPr>
              <a:t>= </a:t>
            </a:r>
            <a:r>
              <a:rPr lang="en-US" sz="2000" dirty="0">
                <a:solidFill>
                  <a:srgbClr val="080FAC"/>
                </a:solidFill>
                <a:effectLst/>
                <a:latin typeface="Courier"/>
              </a:rPr>
              <a:t>{1,4,2}.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What is the time complexity of your algorithm?</a:t>
            </a:r>
            <a:br>
              <a:rPr lang="en-US" sz="2000" dirty="0">
                <a:effectLst/>
              </a:rPr>
            </a:br>
            <a:endParaRPr lang="en-US" sz="20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52" y="2356923"/>
            <a:ext cx="1042048" cy="61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8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536818"/>
          </a:xfrm>
        </p:spPr>
        <p:txBody>
          <a:bodyPr/>
          <a:lstStyle/>
          <a:p>
            <a:r>
              <a:rPr lang="en-US" sz="2800" dirty="0">
                <a:solidFill>
                  <a:srgbClr val="080FAC"/>
                </a:solidFill>
                <a:cs typeface="Courier"/>
              </a:rPr>
              <a:t>Q4.3: approaches = ???</a:t>
            </a:r>
            <a:endParaRPr lang="en-US" sz="2400" dirty="0">
              <a:solidFill>
                <a:srgbClr val="080FA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52231"/>
            <a:ext cx="8623300" cy="5715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// </a:t>
            </a:r>
            <a:r>
              <a:rPr lang="en-US" sz="2000" dirty="0">
                <a:solidFill>
                  <a:srgbClr val="C00000"/>
                </a:solidFill>
                <a:latin typeface="Courier"/>
                <a:cs typeface="Courier"/>
              </a:rPr>
              <a:t>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: </a:t>
            </a:r>
            <a:r>
              <a:rPr lang="en-US" sz="2000" dirty="0">
                <a:latin typeface="Courier"/>
                <a:cs typeface="Courier"/>
              </a:rPr>
              <a:t>set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of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positive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integers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, t: </a:t>
            </a:r>
            <a:r>
              <a:rPr lang="en-US" sz="2000" dirty="0">
                <a:latin typeface="Courier"/>
                <a:cs typeface="Courier"/>
              </a:rPr>
              <a:t>an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integer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// returns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YES </a:t>
            </a:r>
            <a:r>
              <a:rPr lang="en-US" sz="2000" dirty="0"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there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is </a:t>
            </a:r>
            <a:r>
              <a:rPr lang="en-US" sz="2000" dirty="0">
                <a:latin typeface="Courier"/>
                <a:cs typeface="Courier"/>
              </a:rPr>
              <a:t>a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subset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urier"/>
              </a:rPr>
              <a:t>S’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⊆ </a:t>
            </a:r>
            <a:r>
              <a:rPr lang="en-US" sz="2000" dirty="0">
                <a:solidFill>
                  <a:srgbClr val="C00000"/>
                </a:solidFill>
                <a:latin typeface="Courier"/>
              </a:rPr>
              <a:t>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//   </a:t>
            </a:r>
            <a:r>
              <a:rPr lang="en-US" sz="2000" dirty="0">
                <a:latin typeface="Courier"/>
                <a:cs typeface="Courier"/>
              </a:rPr>
              <a:t>such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that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the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sum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of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elements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in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urier"/>
              </a:rPr>
              <a:t>S’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equals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 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// return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NO </a:t>
            </a:r>
            <a:r>
              <a:rPr lang="en-US" sz="2000" dirty="0"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otherwise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90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0090"/>
                </a:solidFill>
                <a:latin typeface="Courier"/>
                <a:cs typeface="Courier"/>
              </a:rPr>
              <a:t>function </a:t>
            </a:r>
            <a:r>
              <a:rPr lang="en-US" sz="2000" dirty="0" err="1">
                <a:solidFill>
                  <a:srgbClr val="000090"/>
                </a:solidFill>
                <a:latin typeface="Courier"/>
                <a:cs typeface="Courier"/>
              </a:rPr>
              <a:t>subset_sum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(</a:t>
            </a:r>
            <a:r>
              <a:rPr lang="en-US" sz="2000" dirty="0">
                <a:solidFill>
                  <a:srgbClr val="C00000"/>
                </a:solidFill>
                <a:latin typeface="Courier"/>
              </a:rPr>
              <a:t>S</a:t>
            </a:r>
            <a:r>
              <a:rPr lang="en-US" sz="2000" dirty="0">
                <a:solidFill>
                  <a:srgbClr val="080FAC"/>
                </a:solidFill>
                <a:latin typeface="Courier"/>
                <a:cs typeface="Courier"/>
              </a:rPr>
              <a:t>, t)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Q: - What is a possible solution?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   - What is the set of all possible solutions?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  <a:cs typeface="Courier"/>
              </a:rPr>
              <a:t>   </a:t>
            </a:r>
          </a:p>
          <a:p>
            <a:pPr marL="0" indent="0">
              <a:buNone/>
            </a:pPr>
            <a:r>
              <a:rPr lang="en-US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71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536818"/>
          </a:xfrm>
        </p:spPr>
        <p:txBody>
          <a:bodyPr/>
          <a:lstStyle/>
          <a:p>
            <a:r>
              <a:rPr lang="en-US" sz="2800" dirty="0">
                <a:solidFill>
                  <a:srgbClr val="080FAC"/>
                </a:solidFill>
                <a:cs typeface="Courier"/>
              </a:rPr>
              <a:t>Q4.3: refining </a:t>
            </a:r>
            <a:endParaRPr lang="en-US" sz="2400" dirty="0">
              <a:solidFill>
                <a:srgbClr val="080FA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571500"/>
            <a:ext cx="8623300" cy="588645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90"/>
                </a:solidFill>
                <a:latin typeface="Courier"/>
                <a:cs typeface="Courier"/>
              </a:rPr>
              <a:t>function </a:t>
            </a:r>
            <a:r>
              <a:rPr lang="en-US" sz="1400" dirty="0" err="1">
                <a:solidFill>
                  <a:srgbClr val="000090"/>
                </a:solidFill>
                <a:latin typeface="Courier"/>
                <a:cs typeface="Courier"/>
              </a:rPr>
              <a:t>subset_sum</a:t>
            </a: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Courier"/>
                <a:cs typeface="Courier"/>
              </a:rPr>
              <a:t>S</a:t>
            </a: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, 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  for each </a:t>
            </a:r>
            <a:r>
              <a:rPr lang="en-US" sz="1400" dirty="0">
                <a:solidFill>
                  <a:srgbClr val="C00000"/>
                </a:solidFill>
                <a:latin typeface="Courier"/>
                <a:cs typeface="Courier"/>
              </a:rPr>
              <a:t>S’</a:t>
            </a: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 in </a:t>
            </a:r>
            <a:r>
              <a:rPr lang="en-US" sz="1400" dirty="0">
                <a:solidFill>
                  <a:srgbClr val="000090"/>
                </a:solidFill>
                <a:latin typeface="Copperplate Gothic Light"/>
                <a:cs typeface="Copperplate Gothic Light"/>
              </a:rPr>
              <a:t>Powerset</a:t>
            </a: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(</a:t>
            </a:r>
            <a:r>
              <a:rPr lang="en-US" sz="1400" dirty="0">
                <a:solidFill>
                  <a:srgbClr val="C00000"/>
                </a:solidFill>
                <a:latin typeface="Courier"/>
                <a:cs typeface="Courier"/>
              </a:rPr>
              <a:t>S</a:t>
            </a: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) 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    if (t = sum of elements in </a:t>
            </a:r>
            <a:r>
              <a:rPr lang="en-US" sz="1400" dirty="0">
                <a:solidFill>
                  <a:srgbClr val="C00000"/>
                </a:solidFill>
                <a:latin typeface="Courier"/>
                <a:cs typeface="Courier"/>
              </a:rPr>
              <a:t>S’</a:t>
            </a: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) 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      return YES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80FAC"/>
                </a:solidFill>
                <a:latin typeface="Courier"/>
                <a:cs typeface="Courier"/>
              </a:rPr>
              <a:t>  return NO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// return the powerset of the set 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90"/>
                </a:solidFill>
                <a:latin typeface="Courier"/>
                <a:cs typeface="Courier"/>
              </a:rPr>
              <a:t>function </a:t>
            </a:r>
            <a:r>
              <a:rPr lang="en-US" sz="1600" dirty="0">
                <a:solidFill>
                  <a:srgbClr val="000090"/>
                </a:solidFill>
                <a:latin typeface="Copperplate Gothic Light"/>
                <a:cs typeface="Copperplate Gothic Light"/>
              </a:rPr>
              <a:t>Powerset</a:t>
            </a: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urier"/>
                <a:cs typeface="Courier"/>
              </a:rPr>
              <a:t>S</a:t>
            </a: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if (</a:t>
            </a:r>
            <a:r>
              <a:rPr lang="en-US" sz="1600" dirty="0">
                <a:solidFill>
                  <a:srgbClr val="C00000"/>
                </a:solidFill>
                <a:latin typeface="Courier"/>
                <a:cs typeface="Courier"/>
              </a:rPr>
              <a:t>S</a:t>
            </a: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is ∅)return {∅}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??? need to call </a:t>
            </a:r>
            <a:r>
              <a:rPr lang="en-US" sz="1600" dirty="0">
                <a:solidFill>
                  <a:srgbClr val="000090"/>
                </a:solidFill>
                <a:latin typeface="Copperplate Gothic Light"/>
                <a:cs typeface="Copperplate Gothic Light"/>
              </a:rPr>
              <a:t>Powerset </a:t>
            </a:r>
            <a:r>
              <a:rPr lang="en-US" sz="1600" dirty="0">
                <a:solidFill>
                  <a:srgbClr val="080FAC"/>
                </a:solidFill>
                <a:latin typeface="Courier"/>
                <a:cs typeface="Copperplate Gothic Light"/>
              </a:rPr>
              <a:t> </a:t>
            </a: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for a smaller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???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80FAC"/>
                </a:solidFill>
                <a:latin typeface="Courier"/>
                <a:cs typeface="Courier"/>
              </a:rPr>
              <a:t>  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solidFill>
                <a:srgbClr val="080FAC"/>
              </a:solidFill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Avenir Next Condensed" panose="020B0506020202020204" pitchFamily="34" charset="0"/>
                <a:cs typeface="Courier"/>
              </a:rPr>
              <a:t>Complexity analysis : Suppose that T(n) and P(n)  are running time of the first and the 2</a:t>
            </a:r>
            <a:r>
              <a:rPr lang="en-US" sz="1600" baseline="30000" dirty="0">
                <a:latin typeface="Avenir Next Condensed" panose="020B0506020202020204" pitchFamily="34" charset="0"/>
                <a:cs typeface="Courier"/>
              </a:rPr>
              <a:t>nd</a:t>
            </a:r>
            <a:r>
              <a:rPr lang="en-US" sz="1600" dirty="0">
                <a:latin typeface="Avenir Next Condensed" panose="020B0506020202020204" pitchFamily="34" charset="0"/>
                <a:cs typeface="Courier"/>
              </a:rPr>
              <a:t> alg.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Avenir Next Condensed" panose="020B0506020202020204" pitchFamily="34" charset="0"/>
                <a:cs typeface="Courier"/>
              </a:rPr>
              <a:t>P(n)=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Avenir Next Condensed" panose="020B0506020202020204" pitchFamily="34" charset="0"/>
                <a:cs typeface="Courier"/>
              </a:rPr>
              <a:t>T(n)=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80FAC"/>
              </a:solidFill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4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645229"/>
          </a:xfrm>
        </p:spPr>
        <p:txBody>
          <a:bodyPr/>
          <a:lstStyle/>
          <a:p>
            <a:r>
              <a:rPr lang="en-US" sz="2400" dirty="0"/>
              <a:t>Q4.4 [optional, time permitted]: </a:t>
            </a:r>
            <a:r>
              <a:rPr lang="en-US" sz="2400" b="0" dirty="0"/>
              <a:t>Partition problem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53180"/>
            <a:ext cx="8623300" cy="5353918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Design an exhaustive-search algorithm to solve the following problem: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Given a set S can we find a partition (i.e., two disjoint subsets A;B such that all elements are in either A or B) such that the sum of the elements in each set are equal, i.e.,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If so, which elements are in A and which are in B?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Again, assume S is given as an array. For example for S = [1, 8, 4, 2, 9] one valid solution is A = [1, 2, 9] and B = [8, 4].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Can we make use of the algorithm from Problem 3? What's the time complexity of this algorithm?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22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94" y="1714827"/>
            <a:ext cx="1360070" cy="65046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F00ECE-32C1-ED41-94C7-1E137738E48B}"/>
              </a:ext>
            </a:extLst>
          </p:cNvPr>
          <p:cNvSpPr/>
          <p:nvPr/>
        </p:nvSpPr>
        <p:spPr>
          <a:xfrm>
            <a:off x="255587" y="4155830"/>
            <a:ext cx="8878887" cy="211955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??? </a:t>
            </a: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7227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-177428"/>
            <a:ext cx="8623300" cy="920750"/>
          </a:xfrm>
        </p:spPr>
        <p:txBody>
          <a:bodyPr/>
          <a:lstStyle/>
          <a:p>
            <a:r>
              <a:rPr lang="en-US" sz="2800" dirty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43322"/>
            <a:ext cx="8623300" cy="520027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News Gothic MT" charset="0"/>
              </a:rPr>
              <a:t>Formal definition: 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G= (V, E)</a:t>
            </a:r>
            <a:r>
              <a:rPr lang="en-US" sz="2400" dirty="0">
                <a:latin typeface="News Gothic MT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News Gothic MT" charset="0"/>
              </a:rPr>
              <a:t>concepts: </a:t>
            </a:r>
          </a:p>
          <a:p>
            <a:pPr lvl="1">
              <a:lnSpc>
                <a:spcPct val="80000"/>
              </a:lnSpc>
            </a:pPr>
            <a:r>
              <a:rPr lang="en-US" sz="2000" i="1" dirty="0">
                <a:latin typeface="News Gothic MT" charset="0"/>
              </a:rPr>
              <a:t>vertex (node), edge</a:t>
            </a:r>
            <a:endParaRPr lang="en-US" sz="2000" dirty="0">
              <a:latin typeface="News Gothic MT" charset="0"/>
            </a:endParaRPr>
          </a:p>
          <a:p>
            <a:pPr lvl="1">
              <a:lnSpc>
                <a:spcPct val="80000"/>
              </a:lnSpc>
            </a:pPr>
            <a:r>
              <a:rPr lang="en-US" sz="2000" i="1" dirty="0">
                <a:latin typeface="News Gothic MT" charset="0"/>
              </a:rPr>
              <a:t>graphs: dense</a:t>
            </a:r>
            <a:r>
              <a:rPr lang="en-US" sz="2000" dirty="0">
                <a:latin typeface="News Gothic MT" charset="0"/>
              </a:rPr>
              <a:t>, </a:t>
            </a:r>
            <a:r>
              <a:rPr lang="en-US" sz="2000" i="1" dirty="0">
                <a:latin typeface="News Gothic MT" charset="0"/>
              </a:rPr>
              <a:t>sparse</a:t>
            </a:r>
            <a:r>
              <a:rPr lang="en-US" sz="2000" dirty="0">
                <a:latin typeface="News Gothic MT" charset="0"/>
              </a:rPr>
              <a:t>, </a:t>
            </a:r>
            <a:r>
              <a:rPr lang="en-US" sz="2000" i="1" dirty="0">
                <a:latin typeface="News Gothic MT" charset="0"/>
              </a:rPr>
              <a:t>directed</a:t>
            </a:r>
            <a:r>
              <a:rPr lang="en-US" sz="2000" dirty="0">
                <a:latin typeface="News Gothic MT" charset="0"/>
              </a:rPr>
              <a:t>(</a:t>
            </a:r>
            <a:r>
              <a:rPr lang="en-US" sz="2000" i="1" dirty="0">
                <a:latin typeface="News Gothic MT" charset="0"/>
              </a:rPr>
              <a:t>di-graph)</a:t>
            </a:r>
            <a:r>
              <a:rPr lang="en-US" sz="2000" dirty="0">
                <a:latin typeface="News Gothic MT" charset="0"/>
              </a:rPr>
              <a:t>, </a:t>
            </a:r>
            <a:r>
              <a:rPr lang="en-US" sz="2000" i="1" dirty="0">
                <a:latin typeface="News Gothic MT" charset="0"/>
              </a:rPr>
              <a:t>undirected</a:t>
            </a:r>
            <a:r>
              <a:rPr lang="en-US" sz="2000" dirty="0">
                <a:latin typeface="News Gothic MT" charset="0"/>
              </a:rPr>
              <a:t>, </a:t>
            </a:r>
            <a:r>
              <a:rPr lang="en-US" sz="2000" i="1" dirty="0">
                <a:latin typeface="News Gothic MT" charset="0"/>
              </a:rPr>
              <a:t>cyclic,  acyclic</a:t>
            </a:r>
            <a:r>
              <a:rPr lang="en-US" sz="2000" dirty="0">
                <a:latin typeface="News Gothic MT" charset="0"/>
              </a:rPr>
              <a:t>, </a:t>
            </a:r>
            <a:r>
              <a:rPr lang="en-US" sz="2000" i="1" dirty="0">
                <a:latin typeface="News Gothic MT" charset="0"/>
              </a:rPr>
              <a:t>DAG, weighted, </a:t>
            </a:r>
            <a:r>
              <a:rPr lang="en-US" sz="2000" i="1" dirty="0" err="1">
                <a:latin typeface="News Gothic MT" charset="0"/>
              </a:rPr>
              <a:t>unweighted</a:t>
            </a:r>
            <a:endParaRPr lang="en-US" sz="2000" i="1" dirty="0">
              <a:latin typeface="News Gothic MT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News Gothic MT" charset="0"/>
              </a:rPr>
              <a:t>Representation of graphs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ews Gothic MT" charset="0"/>
              </a:rPr>
              <a:t>adjacency matrix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ews Gothic MT" charset="0"/>
              </a:rPr>
              <a:t>adjacency lists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News Gothic MT" charset="0"/>
              </a:rPr>
              <a:t>set V of vertices + set E of edges</a:t>
            </a:r>
          </a:p>
          <a:p>
            <a:pPr marL="349250" lvl="1" indent="0">
              <a:lnSpc>
                <a:spcPct val="80000"/>
              </a:lnSpc>
              <a:buNone/>
            </a:pPr>
            <a:endParaRPr lang="en-US" sz="2000" dirty="0">
              <a:latin typeface="News Gothic MT" charset="0"/>
            </a:endParaRPr>
          </a:p>
          <a:p>
            <a:pPr marL="349250" lvl="1" indent="0">
              <a:lnSpc>
                <a:spcPct val="80000"/>
              </a:lnSpc>
              <a:buNone/>
            </a:pPr>
            <a:endParaRPr lang="en-US" sz="2000" dirty="0">
              <a:latin typeface="News Gothic MT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2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855" t="-2" r="-6855" b="17959"/>
          <a:stretch/>
        </p:blipFill>
        <p:spPr>
          <a:xfrm>
            <a:off x="3767485" y="47543"/>
            <a:ext cx="5376515" cy="2590248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286249"/>
              </p:ext>
            </p:extLst>
          </p:nvPr>
        </p:nvGraphicFramePr>
        <p:xfrm>
          <a:off x="293686" y="107951"/>
          <a:ext cx="3473799" cy="2529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7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Q4.5 a)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the graph, give: 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of vertices and edges,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nodes that have highest degree</a:t>
                      </a:r>
                      <a:r>
                        <a:rPr lang="en-US" sz="20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endParaRPr lang="en-US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epresentations as adjacency lists, adjacency matrices. 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8923" y="2930769"/>
            <a:ext cx="30011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V={</a:t>
            </a:r>
            <a:r>
              <a:rPr lang="mr-IN" dirty="0"/>
              <a:t>…</a:t>
            </a:r>
            <a:r>
              <a:rPr lang="en-AU" dirty="0"/>
              <a:t>}        E={…}</a:t>
            </a:r>
          </a:p>
          <a:p>
            <a:r>
              <a:rPr lang="en-AU" dirty="0"/>
              <a:t>2:</a:t>
            </a:r>
            <a:r>
              <a:rPr lang="en-US" dirty="0"/>
              <a:t>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3: ?</a:t>
            </a:r>
          </a:p>
        </p:txBody>
      </p:sp>
    </p:spTree>
    <p:extLst>
      <p:ext uri="{BB962C8B-B14F-4D97-AF65-F5344CB8AC3E}">
        <p14:creationId xmlns:p14="http://schemas.microsoft.com/office/powerpoint/2010/main" val="208917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855" t="-2" r="-6855" b="17959"/>
          <a:stretch/>
        </p:blipFill>
        <p:spPr>
          <a:xfrm>
            <a:off x="3767485" y="47543"/>
            <a:ext cx="5376515" cy="2590248"/>
          </a:xfr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784026"/>
              </p:ext>
            </p:extLst>
          </p:nvPr>
        </p:nvGraphicFramePr>
        <p:xfrm>
          <a:off x="293686" y="107951"/>
          <a:ext cx="3473799" cy="25298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7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7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Q4.5 a)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the graph, give: 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of vertices and edges,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nodes that have highest degree</a:t>
                      </a:r>
                      <a:r>
                        <a:rPr lang="en-US" sz="20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</a:t>
                      </a:r>
                      <a:endParaRPr lang="en-US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epresentations as adjacency lists, adjacency matrices. 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8923" y="2930769"/>
            <a:ext cx="661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Adjacency lists                        Adjacency Matrix            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24974"/>
              </p:ext>
            </p:extLst>
          </p:nvPr>
        </p:nvGraphicFramePr>
        <p:xfrm>
          <a:off x="4117975" y="3556680"/>
          <a:ext cx="4185870" cy="308383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7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3972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9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9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9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9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97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5039" y="3674508"/>
            <a:ext cx="8067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</a:t>
            </a:r>
            <a:r>
              <a:rPr lang="en-US" dirty="0">
                <a:sym typeface="Wingdings"/>
              </a:rPr>
              <a:t> 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6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26872"/>
              </p:ext>
            </p:extLst>
          </p:nvPr>
        </p:nvGraphicFramePr>
        <p:xfrm>
          <a:off x="293686" y="495803"/>
          <a:ext cx="429785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297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Q4.5 b)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the graph, give: 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of vertices and edges,</a:t>
                      </a: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nodes that have highest degree (in- and out-degree)</a:t>
                      </a:r>
                      <a:r>
                        <a:rPr lang="en-US" sz="20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endParaRPr lang="en-US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57200" marR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en-US" sz="2000" b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epresentations as adjacency lists, adjacency matrices. </a:t>
                      </a:r>
                      <a:endParaRPr lang="en-US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232" t="18738" r="-16166" b="18718"/>
          <a:stretch/>
        </p:blipFill>
        <p:spPr>
          <a:xfrm>
            <a:off x="4903713" y="609566"/>
            <a:ext cx="4493424" cy="2111277"/>
          </a:xfrm>
        </p:spPr>
      </p:pic>
      <p:sp>
        <p:nvSpPr>
          <p:cNvPr id="2" name="TextBox 1"/>
          <p:cNvSpPr txBox="1"/>
          <p:nvPr/>
        </p:nvSpPr>
        <p:spPr>
          <a:xfrm>
            <a:off x="4548005" y="179920"/>
            <a:ext cx="2408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b) a directed graph: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8923" y="2813538"/>
            <a:ext cx="3940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1: V={</a:t>
            </a:r>
            <a:r>
              <a:rPr lang="mr-IN" dirty="0"/>
              <a:t>…</a:t>
            </a:r>
            <a:r>
              <a:rPr lang="en-AU" dirty="0"/>
              <a:t>}, E={</a:t>
            </a:r>
            <a:r>
              <a:rPr lang="mr-IN" dirty="0"/>
              <a:t>…</a:t>
            </a:r>
            <a:r>
              <a:rPr lang="en-AU" dirty="0"/>
              <a:t>}     2: ?    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5039" y="3845224"/>
            <a:ext cx="8067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 </a:t>
            </a:r>
            <a:r>
              <a:rPr lang="en-US" dirty="0">
                <a:sym typeface="Wingdings"/>
              </a:rPr>
              <a:t> 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987233"/>
              </p:ext>
            </p:extLst>
          </p:nvPr>
        </p:nvGraphicFramePr>
        <p:xfrm>
          <a:off x="4117975" y="3963597"/>
          <a:ext cx="3779838" cy="267691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299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9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99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153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1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1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1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15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60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8BA2-68A3-8941-AF75-53CF7E52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Notes for Graph Algorithms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90710-81D7-294E-900E-A0C4ADDD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30DBC-0867-F74E-9D4D-DCA5DD9C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02888-D196-FA48-816F-DB3F418C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43B685-FDA3-F747-AC4C-9A7D4536BE9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If a  graph acts as an input and/or an output of a graph algorithm, it’s normally specified as </a:t>
            </a: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G</a:t>
            </a:r>
            <a:r>
              <a:rPr lang="en-US" sz="2000" dirty="0">
                <a:latin typeface="Arial Narrow"/>
                <a:cs typeface="Arial Narrow"/>
                <a:sym typeface="Wingdings"/>
              </a:rPr>
              <a:t>=(</a:t>
            </a: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V,E)</a:t>
            </a:r>
            <a:r>
              <a:rPr lang="en-US" sz="2000" dirty="0">
                <a:latin typeface="Arial Narrow"/>
                <a:cs typeface="Arial Narrow"/>
                <a:sym typeface="Wingdings"/>
              </a:rPr>
              <a:t>.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function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Newgraph</a:t>
            </a: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(G= (V,E))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   // compute V’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   // compute E’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   G’ := (V’,E’)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   return G’</a:t>
            </a:r>
          </a:p>
          <a:p>
            <a:r>
              <a:rPr lang="en-US" sz="2000" dirty="0">
                <a:latin typeface="Arial Narrow"/>
                <a:cs typeface="Arial Narrow"/>
                <a:sym typeface="Wingdings"/>
              </a:rPr>
              <a:t>That doesn’t imply the “sets of vertices and edges” graph representation</a:t>
            </a:r>
          </a:p>
          <a:p>
            <a:r>
              <a:rPr lang="en-US" sz="2000" dirty="0">
                <a:latin typeface="Arial Narrow"/>
                <a:cs typeface="Arial Narrow"/>
                <a:sym typeface="Wingdings"/>
              </a:rPr>
              <a:t>Often, we need to explicitly note the representation of the graph and use that to compute the complexity of the algorithm. </a:t>
            </a:r>
          </a:p>
          <a:p>
            <a:r>
              <a:rPr lang="en-US" sz="2000" dirty="0">
                <a:latin typeface="Arial Narrow"/>
                <a:cs typeface="Arial Narrow"/>
                <a:sym typeface="Wingdings"/>
              </a:rPr>
              <a:t>Or, we might need to specify the complexity for each of the 3 representations.</a:t>
            </a: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7007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496518"/>
            <a:ext cx="8623300" cy="5974254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000090"/>
                </a:solidFill>
                <a:effectLst/>
              </a:rPr>
              <a:t>Question 4.6 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Different graph representations are </a:t>
            </a:r>
            <a:r>
              <a:rPr lang="en-US" sz="2400" dirty="0" err="1">
                <a:effectLst/>
              </a:rPr>
              <a:t>favourable</a:t>
            </a:r>
            <a:r>
              <a:rPr lang="en-US" sz="2400" dirty="0">
                <a:effectLst/>
              </a:rPr>
              <a:t> for different applications. What is the </a:t>
            </a:r>
            <a:r>
              <a:rPr lang="en-US" sz="2400" i="1" dirty="0">
                <a:effectLst/>
              </a:rPr>
              <a:t>time complexity</a:t>
            </a:r>
            <a:r>
              <a:rPr lang="en-US" sz="2400" dirty="0">
                <a:effectLst/>
              </a:rPr>
              <a:t> of the following operations if we use (</a:t>
            </a:r>
            <a:r>
              <a:rPr lang="en-US" sz="2400" dirty="0" err="1">
                <a:effectLst/>
              </a:rPr>
              <a:t>i</a:t>
            </a:r>
            <a:r>
              <a:rPr lang="en-US" sz="2400" dirty="0">
                <a:effectLst/>
              </a:rPr>
              <a:t>) adjacency lists (ii) adjacency matrices or (iii) sets of vertices and edges? </a:t>
            </a:r>
            <a:endParaRPr lang="en-US" sz="2400" dirty="0"/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effectLst/>
              </a:rPr>
              <a:t>determining whether the graph is </a:t>
            </a:r>
            <a:r>
              <a:rPr lang="en-US" sz="2400" i="1" dirty="0">
                <a:effectLst/>
              </a:rPr>
              <a:t>complete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  <a:p>
            <a:pPr marL="457200" indent="-457200">
              <a:buFont typeface="+mj-lt"/>
              <a:buAutoNum type="alphaLcParenR"/>
            </a:pPr>
            <a:r>
              <a:rPr lang="en-US" sz="2400" dirty="0">
                <a:effectLst/>
              </a:rPr>
              <a:t>determining whether the graph has an </a:t>
            </a:r>
            <a:r>
              <a:rPr lang="en-US" sz="2400" i="1" dirty="0">
                <a:effectLst/>
              </a:rPr>
              <a:t>isolated node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Assume that the graphs are undirected and contain </a:t>
            </a:r>
            <a:r>
              <a:rPr lang="en-US" sz="2400" i="1" dirty="0"/>
              <a:t>no self-loop</a:t>
            </a:r>
            <a:r>
              <a:rPr lang="en-US" sz="2400" dirty="0"/>
              <a:t> (edge from a node to itself)</a:t>
            </a:r>
            <a:r>
              <a:rPr lang="en-US" sz="2400" dirty="0">
                <a:effectLst/>
              </a:rPr>
              <a:t>. A complete graph is one in which there is an edge between every pair of nodes. An isolated node is a node which is not adjacent to any other node. Assume that the graph has </a:t>
            </a:r>
            <a:r>
              <a:rPr lang="en-US" sz="2400" i="1" dirty="0">
                <a:effectLst/>
                <a:latin typeface="Cambria Math"/>
                <a:cs typeface="Cambria Math"/>
              </a:rPr>
              <a:t>n</a:t>
            </a:r>
            <a:r>
              <a:rPr lang="en-US" sz="2400" dirty="0">
                <a:effectLst/>
              </a:rPr>
              <a:t> vertices and </a:t>
            </a:r>
            <a:r>
              <a:rPr lang="en-US" sz="2400" i="1" dirty="0">
                <a:effectLst/>
                <a:latin typeface="Cambria Math"/>
                <a:cs typeface="Cambria Math"/>
              </a:rPr>
              <a:t>m</a:t>
            </a:r>
            <a:r>
              <a:rPr lang="en-US" sz="2400" dirty="0">
                <a:effectLst/>
              </a:rPr>
              <a:t> edges.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5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413159"/>
          </a:xfrm>
        </p:spPr>
        <p:txBody>
          <a:bodyPr/>
          <a:lstStyle/>
          <a:p>
            <a:r>
              <a:rPr lang="en-US" sz="2800" dirty="0"/>
              <a:t>Recurrences: </a:t>
            </a:r>
            <a:r>
              <a:rPr lang="en-US" sz="2800" dirty="0" err="1"/>
              <a:t>mergesort</a:t>
            </a:r>
            <a:r>
              <a:rPr lang="en-US" sz="2800" dirty="0"/>
              <a:t> (Q4.2)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" y="729841"/>
            <a:ext cx="8915400" cy="4800600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en-AU" sz="2000" dirty="0" err="1">
                <a:effectLst/>
              </a:rPr>
              <a:t>Mergesort</a:t>
            </a:r>
            <a:r>
              <a:rPr lang="en-AU" sz="2000" dirty="0">
                <a:effectLst/>
              </a:rPr>
              <a:t> is a divide-and-conquer sorting algorithm made up of three steps (in the recursive case): </a:t>
            </a:r>
            <a:endParaRPr lang="en-AU" sz="2000" dirty="0"/>
          </a:p>
          <a:p>
            <a:pPr marL="850900" lvl="1" indent="-514350">
              <a:spcBef>
                <a:spcPts val="300"/>
              </a:spcBef>
              <a:buFont typeface="+mj-lt"/>
              <a:buAutoNum type="arabicPeriod"/>
            </a:pPr>
            <a:r>
              <a:rPr lang="en-AU" sz="1800" dirty="0">
                <a:effectLst/>
              </a:rPr>
              <a:t>Sort the left half of the input (using </a:t>
            </a:r>
            <a:r>
              <a:rPr lang="en-AU" sz="1800" dirty="0" err="1">
                <a:effectLst/>
              </a:rPr>
              <a:t>mergesort</a:t>
            </a:r>
            <a:r>
              <a:rPr lang="en-AU" sz="1800" dirty="0">
                <a:effectLst/>
              </a:rPr>
              <a:t>)</a:t>
            </a:r>
          </a:p>
          <a:p>
            <a:pPr marL="850900" lvl="1" indent="-514350">
              <a:spcBef>
                <a:spcPts val="300"/>
              </a:spcBef>
              <a:buFont typeface="+mj-lt"/>
              <a:buAutoNum type="arabicPeriod"/>
            </a:pPr>
            <a:r>
              <a:rPr lang="en-AU" sz="1800" dirty="0">
                <a:effectLst/>
              </a:rPr>
              <a:t>Sort the right half of the input (using </a:t>
            </a:r>
            <a:r>
              <a:rPr lang="en-AU" sz="1800" dirty="0" err="1">
                <a:effectLst/>
              </a:rPr>
              <a:t>mergesort</a:t>
            </a:r>
            <a:r>
              <a:rPr lang="en-AU" sz="1800" dirty="0">
                <a:effectLst/>
              </a:rPr>
              <a:t>)</a:t>
            </a:r>
          </a:p>
          <a:p>
            <a:pPr marL="850900" lvl="1" indent="-514350">
              <a:spcBef>
                <a:spcPts val="300"/>
              </a:spcBef>
              <a:buFont typeface="+mj-lt"/>
              <a:buAutoNum type="arabicPeriod"/>
            </a:pPr>
            <a:r>
              <a:rPr lang="en-AU" sz="1800" dirty="0">
                <a:effectLst/>
              </a:rPr>
              <a:t>Merge the two halves together (using a merge operation) </a:t>
            </a:r>
            <a:endParaRPr lang="en-AU" sz="1800" dirty="0"/>
          </a:p>
          <a:p>
            <a:pPr marL="0" indent="0">
              <a:buNone/>
            </a:pPr>
            <a:r>
              <a:rPr lang="en-US" sz="2000" b="1" dirty="0">
                <a:effectLst/>
              </a:rPr>
              <a:t>The Task:</a:t>
            </a:r>
            <a:r>
              <a:rPr lang="en-US" sz="2000" i="1" dirty="0">
                <a:effectLst/>
              </a:rPr>
              <a:t> Construct a recurrence relation to describe the runtime of </a:t>
            </a:r>
            <a:r>
              <a:rPr lang="en-US" sz="2000" i="1" dirty="0" err="1">
                <a:effectLst/>
              </a:rPr>
              <a:t>mergesort</a:t>
            </a:r>
            <a:r>
              <a:rPr lang="en-US" sz="2000" i="1" dirty="0">
                <a:effectLst/>
              </a:rPr>
              <a:t> sorting </a:t>
            </a:r>
            <a:r>
              <a:rPr lang="en-US" sz="2000" i="1" dirty="0">
                <a:solidFill>
                  <a:srgbClr val="080FAC"/>
                </a:solidFill>
                <a:effectLst/>
              </a:rPr>
              <a:t>n</a:t>
            </a:r>
            <a:r>
              <a:rPr lang="en-US" sz="2000" i="1" dirty="0">
                <a:effectLst/>
              </a:rPr>
              <a:t> elements. Explain where each term in the recurrence relation comes from.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2E6A1D-7918-044A-A18F-0EB61ABAE6AB}"/>
              </a:ext>
            </a:extLst>
          </p:cNvPr>
          <p:cNvSpPr/>
          <p:nvPr/>
        </p:nvSpPr>
        <p:spPr>
          <a:xfrm>
            <a:off x="89736" y="3429000"/>
            <a:ext cx="8915400" cy="2542525"/>
          </a:xfrm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Answer:</a:t>
            </a: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  <a:p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84626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301134"/>
            <a:ext cx="8623300" cy="597425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/>
              </a:rPr>
              <a:t>Q4.6 a) </a:t>
            </a:r>
            <a:r>
              <a:rPr lang="en-US" sz="2400" dirty="0">
                <a:effectLst/>
              </a:rPr>
              <a:t>determining whether the graph is complete 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ffectLst/>
              </a:rPr>
              <a:t>What is the </a:t>
            </a:r>
            <a:r>
              <a:rPr lang="en-US" sz="2400" i="1" dirty="0">
                <a:effectLst/>
              </a:rPr>
              <a:t>time complexity</a:t>
            </a:r>
            <a:r>
              <a:rPr lang="en-US" sz="2400" dirty="0">
                <a:effectLst/>
              </a:rPr>
              <a:t> of the above operations if we use: </a:t>
            </a:r>
            <a:r>
              <a:rPr lang="en-US" sz="2400" dirty="0">
                <a:solidFill>
                  <a:srgbClr val="FF0000"/>
                </a:solidFill>
                <a:effectLst/>
              </a:rPr>
              <a:t>fill in your solution here!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87247"/>
              </p:ext>
            </p:extLst>
          </p:nvPr>
        </p:nvGraphicFramePr>
        <p:xfrm>
          <a:off x="0" y="1717039"/>
          <a:ext cx="9144000" cy="3754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3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4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Adjacency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Adjacency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Maxtrices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 of Vertices &amp; Edges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52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301134"/>
            <a:ext cx="8623300" cy="597425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/>
              </a:rPr>
              <a:t>Q4.6 a) </a:t>
            </a:r>
            <a:r>
              <a:rPr lang="en-US" sz="2400" dirty="0">
                <a:effectLst/>
              </a:rPr>
              <a:t>What if m= |E| is </a:t>
            </a:r>
            <a:r>
              <a:rPr lang="en-US" sz="2400" i="1" dirty="0">
                <a:effectLst/>
              </a:rPr>
              <a:t>not</a:t>
            </a:r>
            <a:r>
              <a:rPr lang="en-US" sz="2400" dirty="0">
                <a:effectLst/>
              </a:rPr>
              <a:t> available?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2400" dirty="0">
                <a:effectLst/>
              </a:rPr>
              <a:t>Sample graph for illustration: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98935"/>
              </p:ext>
            </p:extLst>
          </p:nvPr>
        </p:nvGraphicFramePr>
        <p:xfrm>
          <a:off x="0" y="915572"/>
          <a:ext cx="9144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7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9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Adjacency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Adjacency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Maxtrices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 of Vertices &amp; Edges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needed: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if number of elements in each list is available: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If not: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needed: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4" y="5088719"/>
            <a:ext cx="1765300" cy="161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590" y="4902567"/>
            <a:ext cx="3038231" cy="1834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17" y="4916208"/>
            <a:ext cx="226060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17" y="5210150"/>
            <a:ext cx="2349500" cy="342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613" y="5845286"/>
            <a:ext cx="4445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6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301134"/>
            <a:ext cx="8623300" cy="597425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effectLst/>
              </a:rPr>
              <a:t>Q4.6 b) </a:t>
            </a:r>
            <a:r>
              <a:rPr lang="en-US" sz="2400" dirty="0">
                <a:effectLst/>
              </a:rPr>
              <a:t>determining whether the graph has an isolated node: </a:t>
            </a:r>
            <a:r>
              <a:rPr lang="en-US" sz="2400" dirty="0">
                <a:solidFill>
                  <a:srgbClr val="FF0000"/>
                </a:solidFill>
                <a:effectLst/>
              </a:rPr>
              <a:t>fill in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2400" dirty="0">
                <a:effectLst/>
              </a:rPr>
              <a:t> Would m help here?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Sample graph for illustration: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22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07913"/>
              </p:ext>
            </p:extLst>
          </p:nvPr>
        </p:nvGraphicFramePr>
        <p:xfrm>
          <a:off x="0" y="915572"/>
          <a:ext cx="9144000" cy="2931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872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9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Adjacency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Adjacency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Maxtrices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 of Vertices &amp; Edges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needed: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needed: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needed: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4" y="5088719"/>
            <a:ext cx="1765300" cy="161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590" y="4902567"/>
            <a:ext cx="3038231" cy="1834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17" y="4916208"/>
            <a:ext cx="2260600" cy="26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317" y="5210150"/>
            <a:ext cx="2349500" cy="342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613" y="5845286"/>
            <a:ext cx="4445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Q4.7[time permitted]: Sparse and Dense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88" y="1132609"/>
            <a:ext cx="8951623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</a:rPr>
              <a:t>We consider a graph to be </a:t>
            </a:r>
            <a:r>
              <a:rPr lang="en-US" sz="2000" dirty="0">
                <a:effectLst/>
                <a:highlight>
                  <a:srgbClr val="FFFF00"/>
                </a:highlight>
              </a:rPr>
              <a:t>sparse if the number of edges, 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m ∈</a:t>
            </a:r>
            <a:r>
              <a:rPr lang="en-US" sz="2000" dirty="0">
                <a:effectLst/>
                <a:highlight>
                  <a:srgbClr val="FFFF00"/>
                </a:highlight>
              </a:rPr>
              <a:t> </a:t>
            </a:r>
            <a:r>
              <a:rPr lang="en-US" sz="2000" i="1" dirty="0" err="1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(n)</a:t>
            </a:r>
            <a:r>
              <a:rPr lang="en-US" sz="2000" dirty="0">
                <a:effectLst/>
              </a:rPr>
              <a:t>, </a:t>
            </a:r>
            <a:r>
              <a:rPr lang="en-US" sz="2000" dirty="0">
                <a:effectLst/>
                <a:highlight>
                  <a:srgbClr val="FFFF00"/>
                </a:highlight>
              </a:rPr>
              <a:t>dense if 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m ∈ </a:t>
            </a:r>
            <a:r>
              <a:rPr lang="en-US" sz="2000" i="1" dirty="0" err="1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(n</a:t>
            </a:r>
            <a:r>
              <a:rPr lang="en-US" sz="2000" i="1" baseline="30000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).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Give examples of types of graphs which are sparse and types which are dense.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What is the </a:t>
            </a:r>
            <a:r>
              <a:rPr lang="en-US" sz="2000" i="1" dirty="0">
                <a:effectLst/>
              </a:rPr>
              <a:t>space complexity</a:t>
            </a:r>
            <a:r>
              <a:rPr lang="en-US" sz="2000" dirty="0">
                <a:effectLst/>
              </a:rPr>
              <a:t> (in terms of n) of a sparse graph if we store it using: </a:t>
            </a:r>
            <a:endParaRPr lang="en-US" sz="2000" dirty="0"/>
          </a:p>
          <a:p>
            <a:pPr marL="514350" indent="-514350">
              <a:buAutoNum type="romanLcParenBoth"/>
            </a:pPr>
            <a:r>
              <a:rPr lang="en-US" sz="2000" dirty="0">
                <a:effectLst/>
              </a:rPr>
              <a:t>adjacency lists </a:t>
            </a:r>
          </a:p>
          <a:p>
            <a:pPr marL="514350" indent="-514350">
              <a:buAutoNum type="romanLcParenBoth"/>
            </a:pPr>
            <a:r>
              <a:rPr lang="en-US" sz="2000" dirty="0">
                <a:effectLst/>
              </a:rPr>
              <a:t>adjacency matrix</a:t>
            </a:r>
          </a:p>
          <a:p>
            <a:pPr marL="514350" indent="-514350">
              <a:buAutoNum type="romanLcParenBoth"/>
            </a:pPr>
            <a:r>
              <a:rPr lang="en-US" sz="2000" dirty="0">
                <a:effectLst/>
              </a:rPr>
              <a:t>sets of vertices and edges 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9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or Dense?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3" y="1118166"/>
            <a:ext cx="1659792" cy="1599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412" y="1028701"/>
            <a:ext cx="2421792" cy="24316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868896"/>
            <a:ext cx="3152531" cy="3013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22" y="3395886"/>
            <a:ext cx="8199927" cy="24265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F6D549-E843-D24D-85E8-B27FEE6D5164}"/>
              </a:ext>
            </a:extLst>
          </p:cNvPr>
          <p:cNvSpPr/>
          <p:nvPr/>
        </p:nvSpPr>
        <p:spPr>
          <a:xfrm>
            <a:off x="5697704" y="5261212"/>
            <a:ext cx="1153391" cy="38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37DDCE-5BB7-2A48-8E8B-048C4A54232F}"/>
              </a:ext>
            </a:extLst>
          </p:cNvPr>
          <p:cNvSpPr/>
          <p:nvPr/>
        </p:nvSpPr>
        <p:spPr>
          <a:xfrm>
            <a:off x="4246189" y="4338895"/>
            <a:ext cx="1153391" cy="38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5C612-6401-5E4D-81C6-D3594383C549}"/>
              </a:ext>
            </a:extLst>
          </p:cNvPr>
          <p:cNvSpPr/>
          <p:nvPr/>
        </p:nvSpPr>
        <p:spPr>
          <a:xfrm>
            <a:off x="2501412" y="5261213"/>
            <a:ext cx="1153391" cy="386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60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439126"/>
          </a:xfrm>
        </p:spPr>
        <p:txBody>
          <a:bodyPr/>
          <a:lstStyle/>
          <a:p>
            <a:r>
              <a:rPr lang="en-US" sz="2400" dirty="0"/>
              <a:t>The Internet: Sparse or Dense?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08" y="716696"/>
            <a:ext cx="5558692" cy="55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00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Q4.7: [time permitted]: Sparse and Dense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88" y="1132609"/>
            <a:ext cx="8951623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ffectLst/>
              </a:rPr>
              <a:t>We consider a graph to be </a:t>
            </a:r>
            <a:r>
              <a:rPr lang="en-US" sz="2000" dirty="0">
                <a:effectLst/>
                <a:highlight>
                  <a:srgbClr val="FFFF00"/>
                </a:highlight>
              </a:rPr>
              <a:t>sparse if the number of edges, 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m ∈</a:t>
            </a:r>
            <a:r>
              <a:rPr lang="en-US" sz="2000" dirty="0">
                <a:effectLst/>
                <a:highlight>
                  <a:srgbClr val="FFFF00"/>
                </a:highlight>
              </a:rPr>
              <a:t> </a:t>
            </a:r>
            <a:r>
              <a:rPr lang="en-US" sz="2000" i="1" dirty="0" err="1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(n)</a:t>
            </a:r>
            <a:r>
              <a:rPr lang="en-US" sz="2000" dirty="0">
                <a:effectLst/>
              </a:rPr>
              <a:t>, </a:t>
            </a:r>
            <a:r>
              <a:rPr lang="en-US" sz="2000" dirty="0">
                <a:effectLst/>
                <a:highlight>
                  <a:srgbClr val="FFFF00"/>
                </a:highlight>
              </a:rPr>
              <a:t>dense if 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m ∈ </a:t>
            </a:r>
            <a:r>
              <a:rPr lang="en-US" sz="2000" i="1" dirty="0" err="1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(n</a:t>
            </a:r>
            <a:r>
              <a:rPr lang="en-US" sz="2000" i="1" baseline="30000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i="1" dirty="0">
                <a:solidFill>
                  <a:srgbClr val="080FAC"/>
                </a:solidFill>
                <a:effectLst/>
                <a:highlight>
                  <a:srgbClr val="FFFF00"/>
                </a:highlight>
                <a:latin typeface="Cambria Math" panose="02040503050406030204" pitchFamily="18" charset="0"/>
                <a:ea typeface="Cambria Math" panose="02040503050406030204" pitchFamily="18" charset="0"/>
              </a:rPr>
              <a:t>).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Give examples of types of graphs which are sparse and types which are dense. 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What is the </a:t>
            </a:r>
            <a:r>
              <a:rPr lang="en-US" sz="2000" i="1" dirty="0">
                <a:effectLst/>
              </a:rPr>
              <a:t>space complexity</a:t>
            </a:r>
            <a:r>
              <a:rPr lang="en-US" sz="2000" dirty="0">
                <a:effectLst/>
              </a:rPr>
              <a:t> (in terms of n) of a sparse graph if we store it using: </a:t>
            </a:r>
            <a:endParaRPr lang="en-US" sz="2000" dirty="0"/>
          </a:p>
          <a:p>
            <a:pPr marL="514350" indent="-514350">
              <a:buAutoNum type="romanLcParenBoth"/>
            </a:pPr>
            <a:r>
              <a:rPr lang="en-US" sz="2000" dirty="0">
                <a:effectLst/>
              </a:rPr>
              <a:t>adjacency lists :</a:t>
            </a:r>
          </a:p>
          <a:p>
            <a:pPr marL="514350" indent="-514350">
              <a:buAutoNum type="romanLcParenBoth"/>
            </a:pPr>
            <a:r>
              <a:rPr lang="en-US" sz="2000" dirty="0">
                <a:effectLst/>
              </a:rPr>
              <a:t>adjacency matrix :</a:t>
            </a:r>
          </a:p>
          <a:p>
            <a:pPr marL="514350" indent="-514350">
              <a:buAutoNum type="romanLcParenBoth"/>
            </a:pPr>
            <a:r>
              <a:rPr lang="en-US" sz="2000" dirty="0">
                <a:effectLst/>
              </a:rPr>
              <a:t>sets of vertices and edges :  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22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5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-242888"/>
            <a:ext cx="8623300" cy="920750"/>
          </a:xfrm>
        </p:spPr>
        <p:txBody>
          <a:bodyPr/>
          <a:lstStyle/>
          <a:p>
            <a:r>
              <a:rPr lang="en-US" sz="2800" dirty="0"/>
              <a:t>Lab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E1AAF0-89E6-134A-9F3D-CF8D673B9405}"/>
              </a:ext>
            </a:extLst>
          </p:cNvPr>
          <p:cNvSpPr/>
          <p:nvPr/>
        </p:nvSpPr>
        <p:spPr>
          <a:xfrm>
            <a:off x="145472" y="462296"/>
            <a:ext cx="8998528" cy="26113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Task 2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: </a:t>
            </a:r>
          </a:p>
          <a:p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Build module linked list with functions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create_list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,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free_list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,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insert_at_front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,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insert_at_end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,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remove_at_front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,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remove_at_end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Create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test_list.c</a:t>
            </a: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and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Makefile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with target list for testing linked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Using the list module, and with least effort, build module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Create </a:t>
            </a:r>
            <a:r>
              <a:rPr lang="en-US" sz="2000" dirty="0" err="1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test_stack.c</a:t>
            </a:r>
            <a:r>
              <a:rPr lang="en-US" sz="2000" dirty="0">
                <a:solidFill>
                  <a:srgbClr val="080FAC"/>
                </a:solidFill>
                <a:latin typeface="Courier" pitchFamily="2" charset="0"/>
                <a:cs typeface="Arial Narrow"/>
                <a:sym typeface="Wingdings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and add target stack for testing the stack module</a:t>
            </a:r>
          </a:p>
          <a:p>
            <a:r>
              <a:rPr lang="en-US" sz="2000" b="1" dirty="0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Note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: </a:t>
            </a:r>
            <a:r>
              <a:rPr lang="en-US" sz="2000" i="1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if needed, google “</a:t>
            </a:r>
            <a:r>
              <a:rPr lang="en-US" sz="2000" dirty="0" err="1">
                <a:solidFill>
                  <a:srgbClr val="080FAC"/>
                </a:solidFill>
                <a:highlight>
                  <a:srgbClr val="FFFF00"/>
                </a:highlight>
                <a:latin typeface="Courier" pitchFamily="2" charset="0"/>
                <a:cs typeface="Arial Narrow"/>
                <a:sym typeface="Wingdings"/>
              </a:rPr>
              <a:t>listops.c</a:t>
            </a:r>
            <a:r>
              <a:rPr lang="en-US" sz="2000" i="1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” and use it as a reference</a:t>
            </a:r>
            <a:endParaRPr lang="en-US" sz="2000" i="1" dirty="0">
              <a:solidFill>
                <a:srgbClr val="080FAC"/>
              </a:solidFill>
              <a:latin typeface="Courier" pitchFamily="2" charset="0"/>
              <a:cs typeface="Arial Narrow"/>
              <a:sym typeface="Wingdings"/>
            </a:endParaRPr>
          </a:p>
          <a:p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80FBE6-8D93-1A41-A47D-54EF0BFD1C4D}"/>
              </a:ext>
            </a:extLst>
          </p:cNvPr>
          <p:cNvSpPr/>
          <p:nvPr/>
        </p:nvSpPr>
        <p:spPr>
          <a:xfrm>
            <a:off x="72736" y="3428999"/>
            <a:ext cx="8998528" cy="32115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b="1" dirty="0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MST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Know time, procedure &amp; how to start and submit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Coverage: probably lectures week 1-3 and workshops week 2-4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Review and give question now (or next week if applicable)</a:t>
            </a:r>
          </a:p>
          <a:p>
            <a:endParaRPr lang="en-US" sz="2000" b="1" dirty="0">
              <a:solidFill>
                <a:srgbClr val="0070C0"/>
              </a:solidFill>
              <a:latin typeface="Arial Narrow"/>
              <a:cs typeface="Arial Narrow"/>
              <a:sym typeface="Wingdings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Assignment 1</a:t>
            </a: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Understand the task before next workshop (Week 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Ask question during Week 5 workshop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Finish most of the work by Week 6 Workshop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Ask refinement questions during Week 6 workshop</a:t>
            </a:r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49914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Recurrences: Q4.1 extended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>
                <a:effectLst/>
              </a:rPr>
              <a:t>Solve the following recurrence relations, assuming </a:t>
            </a:r>
            <a:r>
              <a:rPr lang="en-AU" sz="2400" i="1" dirty="0">
                <a:solidFill>
                  <a:srgbClr val="080FAC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 (1) = 1</a:t>
            </a:r>
            <a:r>
              <a:rPr lang="en-AU" sz="2400" dirty="0">
                <a:effectLst/>
              </a:rPr>
              <a:t>. </a:t>
            </a:r>
            <a:endParaRPr lang="en-AU" sz="2400" dirty="0"/>
          </a:p>
          <a:p>
            <a:pPr marL="457200" indent="-457200">
              <a:buFont typeface="+mj-lt"/>
              <a:buAutoNum type="alphaLcParenR"/>
            </a:pPr>
            <a:r>
              <a:rPr lang="en-AU" sz="2400" i="1" dirty="0">
                <a:solidFill>
                  <a:srgbClr val="080FAC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T(n)=T(n−1)+4</a:t>
            </a:r>
          </a:p>
          <a:p>
            <a:pPr marL="457200" indent="-457200">
              <a:buFont typeface="+mj-lt"/>
              <a:buAutoNum type="alphaLcParenR"/>
            </a:pPr>
            <a:r>
              <a:rPr lang="en-AU" sz="2400" i="1" dirty="0">
                <a:solidFill>
                  <a:srgbClr val="080FAC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T(n)=T(n−1)+n</a:t>
            </a:r>
          </a:p>
          <a:p>
            <a:pPr marL="457200" indent="-457200">
              <a:buFont typeface="+mj-lt"/>
              <a:buAutoNum type="alphaLcParenR"/>
            </a:pPr>
            <a:r>
              <a:rPr lang="en-AU" sz="2400" i="1" dirty="0">
                <a:solidFill>
                  <a:srgbClr val="080FAC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T(n)=2T(n−1)+1</a:t>
            </a:r>
          </a:p>
          <a:p>
            <a:pPr marL="457200" indent="-457200">
              <a:buFont typeface="+mj-lt"/>
              <a:buAutoNum type="alphaLcParenR"/>
            </a:pPr>
            <a:r>
              <a:rPr lang="en-AU" sz="2400" i="1" dirty="0">
                <a:solidFill>
                  <a:srgbClr val="080FAC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T(n)= 2T(n/2) + n     </a:t>
            </a:r>
          </a:p>
          <a:p>
            <a:pPr marL="457200" indent="-457200">
              <a:buFont typeface="+mj-lt"/>
              <a:buAutoNum type="alphaLcParenR"/>
            </a:pPr>
            <a:r>
              <a:rPr lang="en-AU" sz="2400" i="1" dirty="0">
                <a:solidFill>
                  <a:srgbClr val="080FAC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T(n)= T(n/2) + 1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EB32FC-7015-CD4C-AA51-B24F07A56379}"/>
              </a:ext>
            </a:extLst>
          </p:cNvPr>
          <p:cNvSpPr/>
          <p:nvPr/>
        </p:nvSpPr>
        <p:spPr>
          <a:xfrm>
            <a:off x="3792682" y="1960776"/>
            <a:ext cx="4982296" cy="3936761"/>
          </a:xfrm>
          <a:prstGeom prst="roundRect">
            <a:avLst/>
          </a:prstGeom>
          <a:solidFill>
            <a:srgbClr val="FFFF00">
              <a:alpha val="20000"/>
            </a:srgb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200" dirty="0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Solving Recurrences using Substitution: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Use the recurrence, and substitute each appearance of </a:t>
            </a:r>
            <a:r>
              <a:rPr lang="en-US" i="1" dirty="0">
                <a:ln w="1905"/>
                <a:solidFill>
                  <a:srgbClr val="080FAC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Wingdings"/>
              </a:rPr>
              <a:t>n</a:t>
            </a: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with something smaller, for instance, with </a:t>
            </a:r>
            <a:r>
              <a:rPr lang="en-US" i="1" dirty="0">
                <a:ln w="1905"/>
                <a:solidFill>
                  <a:srgbClr val="080FAC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Wingdings"/>
              </a:rPr>
              <a:t>n-1</a:t>
            </a: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(for </a:t>
            </a:r>
            <a:r>
              <a:rPr lang="en-US" i="1" dirty="0" err="1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a,b,c</a:t>
            </a: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) or </a:t>
            </a:r>
            <a:r>
              <a:rPr lang="en-US" i="1" dirty="0">
                <a:ln w="1905"/>
                <a:solidFill>
                  <a:srgbClr val="080FAC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Wingdings"/>
              </a:rPr>
              <a:t>n/2</a:t>
            </a: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(for </a:t>
            </a:r>
            <a:r>
              <a:rPr lang="en-US" i="1" dirty="0" err="1">
                <a:solidFill>
                  <a:srgbClr val="0070C0"/>
                </a:solidFill>
                <a:latin typeface="Arial Narrow"/>
                <a:cs typeface="Arial Narrow"/>
                <a:sym typeface="Wingdings"/>
              </a:rPr>
              <a:t>d,e</a:t>
            </a: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Repeat a few substitutions until seeing a clear pattern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Use the pattern to get down to </a:t>
            </a:r>
            <a:r>
              <a:rPr lang="en-US" i="1" dirty="0">
                <a:ln w="1905"/>
                <a:solidFill>
                  <a:srgbClr val="080FAC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Wingdings"/>
              </a:rPr>
              <a:t>T(1)</a:t>
            </a:r>
          </a:p>
          <a:p>
            <a:endParaRPr lang="en-US" sz="22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92069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1D30-674B-8F4E-9832-8192C6D9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BF3A-D664-1B4F-8AD7-0974D4A1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C094-AA32-AF46-BED8-8A40374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CA28-6AAC-D648-8039-D7E850AB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7B8261-243A-9841-AE8E-E5C946C27DA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Answer: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AU" sz="2000" dirty="0">
                <a:latin typeface="Arial Narrow"/>
                <a:cs typeface="Arial Narrow"/>
              </a:rPr>
              <a:t>T(n) = T(n−1)+n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01824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1D30-674B-8F4E-9832-8192C6D9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BF3A-D664-1B4F-8AD7-0974D4A1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C094-AA32-AF46-BED8-8A40374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CA28-6AAC-D648-8039-D7E850AB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7B8261-243A-9841-AE8E-E5C946C27DA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Answer: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AU" sz="2000" dirty="0">
                <a:latin typeface="Arial Narrow"/>
                <a:cs typeface="Arial Narrow"/>
              </a:rPr>
              <a:t>T(n) = 2T(n/2) + n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22544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1D30-674B-8F4E-9832-8192C6D9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BF3A-D664-1B4F-8AD7-0974D4A1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C094-AA32-AF46-BED8-8A40374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CA28-6AAC-D648-8039-D7E850AB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7B8261-243A-9841-AE8E-E5C946C27DA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Answer: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AU" sz="2000" dirty="0">
                <a:latin typeface="Arial Narrow"/>
                <a:cs typeface="Arial Narrow"/>
              </a:rPr>
              <a:t>T(n) = T(n−1)+4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8431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1D30-674B-8F4E-9832-8192C6D9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BF3A-D664-1B4F-8AD7-0974D4A1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C094-AA32-AF46-BED8-8A40374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CA28-6AAC-D648-8039-D7E850AB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7B8261-243A-9841-AE8E-E5C946C27DA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Answer: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AU" sz="2000" dirty="0">
                <a:latin typeface="Arial Narrow"/>
                <a:cs typeface="Arial Narrow"/>
              </a:rPr>
              <a:t>T(n) = 2T(n−1)+1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9037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1D30-674B-8F4E-9832-8192C6D9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4.1.e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BF3A-D664-1B4F-8AD7-0974D4A14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1C094-AA32-AF46-BED8-8A403740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6CA28-6AAC-D648-8039-D7E850AB7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7B8261-243A-9841-AE8E-E5C946C27DA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solidFill>
            <a:schemeClr val="accent5">
              <a:lumMod val="20000"/>
              <a:lumOff val="80000"/>
              <a:alpha val="98879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Answer: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AU" sz="2000" dirty="0">
                <a:latin typeface="Arial Narrow"/>
                <a:cs typeface="Arial Narrow"/>
              </a:rPr>
              <a:t>T(n) = T(n/2) + 1    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000" dirty="0">
                <a:latin typeface="Arial Narrow"/>
                <a:cs typeface="Arial Narrow"/>
                <a:sym typeface="Wingdings"/>
              </a:rPr>
              <a:t>        = </a:t>
            </a:r>
            <a:endParaRPr lang="en-US" sz="2000" dirty="0">
              <a:solidFill>
                <a:schemeClr val="tx1"/>
              </a:solidFill>
              <a:latin typeface="Arial Narrow"/>
              <a:cs typeface="Arial Narrow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53634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951"/>
            <a:ext cx="9144000" cy="920750"/>
          </a:xfrm>
        </p:spPr>
        <p:txBody>
          <a:bodyPr/>
          <a:lstStyle/>
          <a:p>
            <a:r>
              <a:rPr lang="en-US" sz="2400" dirty="0"/>
              <a:t>exhaustive search = brute-force search = generate-and-test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2806"/>
            <a:ext cx="9144000" cy="513238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+mn-lt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latin typeface="+mn-lt"/>
                <a:cs typeface="Courier"/>
              </a:rPr>
              <a:t>Exhaustive search</a:t>
            </a:r>
            <a:r>
              <a:rPr lang="en-US" sz="2200" dirty="0">
                <a:latin typeface="+mn-lt"/>
                <a:cs typeface="Courier"/>
              </a:rPr>
              <a:t>= go through all “potential solutions” until an  answer is found (or until the end if not found at all).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latin typeface="+mn-lt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n-lt"/>
                <a:cs typeface="Courier"/>
              </a:rPr>
              <a:t>Perhaps the most difficult part is to generate S = the set of all possible cases</a:t>
            </a:r>
            <a:r>
              <a:rPr lang="mr-IN" sz="2200" dirty="0">
                <a:latin typeface="+mn-lt"/>
                <a:cs typeface="Courier"/>
              </a:rPr>
              <a:t>…</a:t>
            </a:r>
            <a:endParaRPr lang="en-AU" sz="2200" dirty="0">
              <a:latin typeface="+mn-lt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AU" sz="2200" dirty="0">
              <a:latin typeface="+mn-lt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2200" b="1" dirty="0">
                <a:latin typeface="+mn-lt"/>
                <a:cs typeface="Courier"/>
              </a:rPr>
              <a:t>Examples</a:t>
            </a:r>
            <a:r>
              <a:rPr lang="en-AU" sz="2200" dirty="0">
                <a:latin typeface="+mn-lt"/>
                <a:cs typeface="Courier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endParaRPr lang="en-AU" sz="2200" dirty="0">
              <a:latin typeface="+mn-lt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AU" sz="2200" dirty="0">
              <a:latin typeface="+mn-lt"/>
              <a:cs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AU" sz="2200" b="1" dirty="0">
                <a:latin typeface="+mn-lt"/>
                <a:cs typeface="Courier"/>
              </a:rPr>
              <a:t>Notes: </a:t>
            </a:r>
          </a:p>
          <a:p>
            <a:pPr>
              <a:spcBef>
                <a:spcPts val="0"/>
              </a:spcBef>
            </a:pPr>
            <a:r>
              <a:rPr lang="en-AU" sz="2200" dirty="0">
                <a:latin typeface="+mn-lt"/>
                <a:cs typeface="Courier"/>
              </a:rPr>
              <a:t>In many exhaustive search cases, recursive procedures are easier to build than iterative ones.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solidFill>
                <a:srgbClr val="080FAC"/>
              </a:solidFill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21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12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63855</TotalTime>
  <Words>2151</Words>
  <Application>Microsoft Macintosh PowerPoint</Application>
  <PresentationFormat>On-screen Show (4:3)</PresentationFormat>
  <Paragraphs>415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 Narrow</vt:lpstr>
      <vt:lpstr>Avenir Next Condensed</vt:lpstr>
      <vt:lpstr>Calibri</vt:lpstr>
      <vt:lpstr>Cambria Math</vt:lpstr>
      <vt:lpstr>Copperplate Gothic Light</vt:lpstr>
      <vt:lpstr>Courier</vt:lpstr>
      <vt:lpstr>Courier New</vt:lpstr>
      <vt:lpstr>News Gothic MT</vt:lpstr>
      <vt:lpstr>Wingdings 2</vt:lpstr>
      <vt:lpstr>Breeze</vt:lpstr>
      <vt:lpstr>Week 4: Exhaustive Search, Recurrences, Graphs</vt:lpstr>
      <vt:lpstr>Recurrences: mergesort (Q4.2)</vt:lpstr>
      <vt:lpstr>Recurrences: Q4.1 extended</vt:lpstr>
      <vt:lpstr>4.1.b</vt:lpstr>
      <vt:lpstr>4.1.d</vt:lpstr>
      <vt:lpstr>4.1.a</vt:lpstr>
      <vt:lpstr>4.1.c</vt:lpstr>
      <vt:lpstr>4.1.e</vt:lpstr>
      <vt:lpstr>exhaustive search = brute-force search = generate-and-test</vt:lpstr>
      <vt:lpstr>Question 4.3: subset-sum problem</vt:lpstr>
      <vt:lpstr>Q4.3: approaches = ???</vt:lpstr>
      <vt:lpstr>Q4.3: refining </vt:lpstr>
      <vt:lpstr>Q4.4 [optional, time permitted]: Partition problem</vt:lpstr>
      <vt:lpstr>Graphs</vt:lpstr>
      <vt:lpstr>PowerPoint Presentation</vt:lpstr>
      <vt:lpstr>PowerPoint Presentation</vt:lpstr>
      <vt:lpstr>PowerPoint Presentation</vt:lpstr>
      <vt:lpstr>Notes for Graph Algorithms</vt:lpstr>
      <vt:lpstr>PowerPoint Presentation</vt:lpstr>
      <vt:lpstr>PowerPoint Presentation</vt:lpstr>
      <vt:lpstr>PowerPoint Presentation</vt:lpstr>
      <vt:lpstr>PowerPoint Presentation</vt:lpstr>
      <vt:lpstr>Q4.7[time permitted]: Sparse and Dense Graphs</vt:lpstr>
      <vt:lpstr>Sparse or Dense?</vt:lpstr>
      <vt:lpstr>The Internet: Sparse or Dense?</vt:lpstr>
      <vt:lpstr>Q4.7: [time permitted]: Sparse and Dense Graphs</vt:lpstr>
      <vt:lpstr>Lab 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Computation T 2</dc:title>
  <dc:creator>Computer Science</dc:creator>
  <cp:lastModifiedBy>Anh Vo</cp:lastModifiedBy>
  <cp:revision>396</cp:revision>
  <cp:lastPrinted>2020-03-23T09:06:23Z</cp:lastPrinted>
  <dcterms:created xsi:type="dcterms:W3CDTF">2016-04-26T09:56:14Z</dcterms:created>
  <dcterms:modified xsi:type="dcterms:W3CDTF">2022-03-21T20:45:39Z</dcterms:modified>
</cp:coreProperties>
</file>